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29"/>
  </p:notesMasterIdLst>
  <p:handoutMasterIdLst>
    <p:handoutMasterId r:id="rId30"/>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79" r:id="rId22"/>
    <p:sldId id="2147478982" r:id="rId23"/>
    <p:sldId id="2147478983" r:id="rId24"/>
    <p:sldId id="2147478984" r:id="rId25"/>
    <p:sldId id="2147478985" r:id="rId26"/>
    <p:sldId id="2147478991" r:id="rId27"/>
    <p:sldId id="2147478971" r:id="rId28"/>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24"/>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09-03-2025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3/9/2025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8504-AF17-05C0-26F2-270E40BB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9451-B30F-EB48-9187-A4CF969BA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1B565-26D7-D6A2-399C-CD870F2387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165C72-3CF8-D978-9179-56544E5C4F13}"/>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9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135229"/>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ct val="100000"/>
              </a:lnSpc>
            </a:pPr>
            <a:r>
              <a:rPr lang="en-US" sz="8800" dirty="0">
                <a:latin typeface="Equip Medium"/>
              </a:rPr>
              <a:t>Ecommerce Case Study</a:t>
            </a:r>
            <a:endParaRPr lang="en-US" sz="5400" dirty="0">
              <a:latin typeface="Equip Medium"/>
            </a:endParaRPr>
          </a:p>
          <a:p>
            <a:pP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4800"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0" dirty="0">
                <a:solidFill>
                  <a:schemeClr val="bg1"/>
                </a:solidFill>
                <a:latin typeface="Equip Extended Light"/>
              </a:rPr>
              <a:t>NAGP</a:t>
            </a:r>
            <a:endParaRPr lang="en-US" sz="3200" dirty="0">
              <a:solidFill>
                <a:schemeClr val="bg1"/>
              </a:solidFill>
              <a:latin typeface="Equip Extended Light"/>
            </a:endParaRP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963340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mn-lt"/>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mn-lt"/>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OAuth-based authentication</a:t>
            </a:r>
            <a:r>
              <a:rPr lang="en-IN" sz="3200" dirty="0">
                <a:solidFill>
                  <a:schemeClr val="tx2"/>
                </a:solidFill>
                <a:latin typeface="+mn-lt"/>
                <a:ea typeface="Open Sans" panose="020B0606030504020204" pitchFamily="34" charset="0"/>
                <a:cs typeface="Open Sans" panose="020B0606030504020204" pitchFamily="34" charset="0"/>
              </a:rPr>
              <a:t> (GitHub) &amp; Database login.</a:t>
            </a: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Product, Cart, Order, Inventory, Wishlist, Review, Search Service etc.</a:t>
            </a:r>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Drool’s Rule Engine</a:t>
            </a:r>
            <a:r>
              <a:rPr lang="en-IN" sz="3200" dirty="0">
                <a:solidFill>
                  <a:schemeClr val="tx2"/>
                </a:solidFill>
                <a:latin typeface="+mn-lt"/>
                <a:ea typeface="Open Sans" panose="020B0606030504020204" pitchFamily="34" charset="0"/>
                <a:cs typeface="Open Sans" panose="020B0606030504020204" pitchFamily="34" charset="0"/>
              </a:rPr>
              <a:t> for managing dynamic pricing and discounts.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Kafka-based event-driven architecture</a:t>
            </a:r>
            <a:r>
              <a:rPr lang="en-IN" sz="3200" dirty="0">
                <a:solidFill>
                  <a:schemeClr val="tx2"/>
                </a:solidFill>
                <a:latin typeface="+mn-lt"/>
                <a:ea typeface="Open Sans" panose="020B0606030504020204" pitchFamily="34" charset="0"/>
                <a:cs typeface="Open Sans" panose="020B0606030504020204" pitchFamily="34" charset="0"/>
              </a:rPr>
              <a:t>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accent1"/>
                </a:solidFill>
                <a:latin typeface="+mn-lt"/>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MySQL</a:t>
            </a:r>
            <a:r>
              <a:rPr lang="en-IN" sz="3200" dirty="0">
                <a:solidFill>
                  <a:schemeClr val="tx2"/>
                </a:solidFill>
                <a:latin typeface="+mn-lt"/>
                <a:ea typeface="Open Sans" panose="020B0606030504020204" pitchFamily="34" charset="0"/>
                <a:cs typeface="Open Sans" panose="020B0606030504020204" pitchFamily="34" charset="0"/>
              </a:rPr>
              <a:t> for structured data like orders &amp; user details.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Mongo DB - NoSQL</a:t>
            </a:r>
            <a:r>
              <a:rPr lang="en-IN" sz="3200" dirty="0">
                <a:solidFill>
                  <a:schemeClr val="tx2"/>
                </a:solidFill>
                <a:latin typeface="+mn-lt"/>
                <a:ea typeface="Open Sans" panose="020B0606030504020204" pitchFamily="34" charset="0"/>
                <a:cs typeface="Open Sans" panose="020B0606030504020204" pitchFamily="34" charset="0"/>
              </a:rPr>
              <a:t> for products data, reviews.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Redis Cache</a:t>
            </a:r>
            <a:r>
              <a:rPr lang="en-IN" sz="3200" dirty="0">
                <a:solidFill>
                  <a:schemeClr val="tx2"/>
                </a:solidFill>
                <a:latin typeface="+mn-lt"/>
                <a:ea typeface="Open Sans" panose="020B0606030504020204" pitchFamily="34" charset="0"/>
                <a:cs typeface="Open Sans" panose="020B0606030504020204" pitchFamily="34" charset="0"/>
              </a:rPr>
              <a:t> for faster response times.</a:t>
            </a:r>
          </a:p>
          <a:p>
            <a:pPr lvl="1">
              <a:buFont typeface="Arial" panose="020B0604020202020204" pitchFamily="34" charset="0"/>
              <a:buChar char="•"/>
            </a:pPr>
            <a:r>
              <a:rPr lang="en-IN" sz="3200" b="1" dirty="0">
                <a:solidFill>
                  <a:schemeClr val="tx2"/>
                </a:solidFill>
                <a:latin typeface="+mn-lt"/>
                <a:ea typeface="Open Sans" panose="020B0606030504020204" pitchFamily="34" charset="0"/>
                <a:cs typeface="Open Sans" panose="020B0606030504020204" pitchFamily="34" charset="0"/>
              </a:rPr>
              <a:t>S3 Bucket</a:t>
            </a:r>
            <a:r>
              <a:rPr lang="en-IN" sz="3200" dirty="0">
                <a:solidFill>
                  <a:schemeClr val="tx2"/>
                </a:solidFill>
                <a:latin typeface="+mn-lt"/>
                <a:ea typeface="Open Sans" panose="020B0606030504020204" pitchFamily="34" charset="0"/>
                <a:cs typeface="Open Sans" panose="020B0606030504020204" pitchFamily="34" charset="0"/>
              </a:rPr>
              <a: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6617196"/>
          </a:xfrm>
          <a:prstGeom prst="rect">
            <a:avLst/>
          </a:prstGeom>
          <a:noFill/>
        </p:spPr>
        <p:txBody>
          <a:bodyPr wrap="square">
            <a:spAutoFit/>
          </a:bodyPr>
          <a:lstStyle/>
          <a:p>
            <a:pPr marL="457200" indent="-457200">
              <a:buFont typeface="Wingdings" panose="05000000000000000000" pitchFamily="2" charset="2"/>
              <a:buChar char="v"/>
            </a:pPr>
            <a:r>
              <a:rPr lang="en-IN" b="1" u="sng" dirty="0">
                <a:latin typeface="+mn-lt"/>
              </a:rPr>
              <a:t>AWS-based Deployment</a:t>
            </a:r>
          </a:p>
          <a:p>
            <a:endParaRPr lang="en-IN" sz="3200" dirty="0">
              <a:latin typeface="+mn-lt"/>
            </a:endParaRPr>
          </a:p>
          <a:p>
            <a:pPr lvl="1">
              <a:buFont typeface="Arial" panose="020B0604020202020204" pitchFamily="34" charset="0"/>
              <a:buChar char="•"/>
            </a:pPr>
            <a:r>
              <a:rPr lang="en-IN" sz="3200" b="1" dirty="0">
                <a:solidFill>
                  <a:schemeClr val="tx2"/>
                </a:solidFill>
                <a:latin typeface="+mn-lt"/>
              </a:rPr>
              <a:t>AWS ECS with Fargate </a:t>
            </a:r>
            <a:r>
              <a:rPr lang="en-IN" sz="3200" dirty="0">
                <a:solidFill>
                  <a:schemeClr val="tx2"/>
                </a:solidFill>
                <a:latin typeface="+mn-lt"/>
              </a:rPr>
              <a:t>for scalable containerized microservices.</a:t>
            </a:r>
          </a:p>
          <a:p>
            <a:pPr lvl="1">
              <a:buFont typeface="Arial" panose="020B0604020202020204" pitchFamily="34" charset="0"/>
              <a:buChar char="•"/>
            </a:pPr>
            <a:r>
              <a:rPr lang="en-IN" sz="3200" b="1" dirty="0">
                <a:solidFill>
                  <a:schemeClr val="tx2"/>
                </a:solidFill>
                <a:latin typeface="+mn-lt"/>
              </a:rPr>
              <a:t>API Gateway</a:t>
            </a:r>
            <a:r>
              <a:rPr lang="en-IN" sz="3200" dirty="0">
                <a:solidFill>
                  <a:schemeClr val="tx2"/>
                </a:solidFill>
                <a:latin typeface="+mn-lt"/>
              </a:rPr>
              <a:t> with authentication &amp; rate limiting.</a:t>
            </a:r>
          </a:p>
          <a:p>
            <a:pPr lvl="1">
              <a:buFont typeface="Arial" panose="020B0604020202020204" pitchFamily="34" charset="0"/>
              <a:buChar char="•"/>
            </a:pPr>
            <a:r>
              <a:rPr lang="en-IN" sz="3200" b="1" dirty="0">
                <a:solidFill>
                  <a:schemeClr val="tx2"/>
                </a:solidFill>
                <a:latin typeface="+mn-lt"/>
              </a:rPr>
              <a:t>CloudFront CDN</a:t>
            </a:r>
            <a:r>
              <a:rPr lang="en-IN" sz="3200" dirty="0">
                <a:solidFill>
                  <a:schemeClr val="tx2"/>
                </a:solidFill>
                <a:latin typeface="+mn-lt"/>
              </a:rPr>
              <a:t> for faster content delivery.</a:t>
            </a:r>
          </a:p>
          <a:p>
            <a:pPr lvl="1">
              <a:buFont typeface="Arial" panose="020B0604020202020204" pitchFamily="34" charset="0"/>
              <a:buChar char="•"/>
            </a:pPr>
            <a:r>
              <a:rPr lang="en-IN" sz="3200" b="1" dirty="0">
                <a:solidFill>
                  <a:schemeClr val="tx2"/>
                </a:solidFill>
                <a:latin typeface="+mn-lt"/>
              </a:rPr>
              <a:t>AWS SNS &amp; SES</a:t>
            </a:r>
            <a:r>
              <a:rPr lang="en-IN" sz="3200" dirty="0">
                <a:solidFill>
                  <a:schemeClr val="tx2"/>
                </a:solidFill>
                <a:latin typeface="+mn-lt"/>
              </a:rPr>
              <a:t>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latin typeface="+mn-lt"/>
              </a:rPr>
              <a:t>Observability &amp; Security</a:t>
            </a:r>
          </a:p>
          <a:p>
            <a:endParaRPr lang="en-IN" sz="3200" dirty="0">
              <a:latin typeface="+mn-lt"/>
            </a:endParaRPr>
          </a:p>
          <a:p>
            <a:pPr lvl="1">
              <a:buFont typeface="Arial" panose="020B0604020202020204" pitchFamily="34" charset="0"/>
              <a:buChar char="•"/>
            </a:pPr>
            <a:r>
              <a:rPr lang="en-IN" sz="3200" b="1" dirty="0">
                <a:solidFill>
                  <a:schemeClr val="tx2"/>
                </a:solidFill>
                <a:latin typeface="+mn-lt"/>
              </a:rPr>
              <a:t>CloudWatch, CloudTrail &amp; AWS X-Ray</a:t>
            </a:r>
            <a:r>
              <a:rPr lang="en-IN" sz="3200" dirty="0">
                <a:solidFill>
                  <a:schemeClr val="tx2"/>
                </a:solidFill>
                <a:latin typeface="+mn-lt"/>
              </a:rPr>
              <a:t> for monitoring and debugging.</a:t>
            </a:r>
          </a:p>
          <a:p>
            <a:pPr lvl="1">
              <a:buFont typeface="Arial" panose="020B0604020202020204" pitchFamily="34" charset="0"/>
              <a:buChar char="•"/>
            </a:pPr>
            <a:r>
              <a:rPr lang="en-IN" sz="3200" b="1" dirty="0">
                <a:solidFill>
                  <a:schemeClr val="tx2"/>
                </a:solidFill>
                <a:latin typeface="+mn-lt"/>
              </a:rPr>
              <a:t>WAF &amp; Shield</a:t>
            </a:r>
            <a:r>
              <a:rPr lang="en-IN" sz="3200" dirty="0">
                <a:solidFill>
                  <a:schemeClr val="tx2"/>
                </a:solidFill>
                <a:latin typeface="+mn-lt"/>
              </a:rPr>
              <a:t> for enhanced security and access control.</a:t>
            </a:r>
          </a:p>
          <a:p>
            <a:pPr lvl="1">
              <a:buFont typeface="Arial" panose="020B0604020202020204" pitchFamily="34" charset="0"/>
              <a:buChar char="•"/>
            </a:pPr>
            <a:r>
              <a:rPr lang="en-IN" sz="3200" b="1" dirty="0">
                <a:solidFill>
                  <a:schemeClr val="tx2"/>
                </a:solidFill>
                <a:latin typeface="+mn-lt"/>
              </a:rPr>
              <a:t>Automated Backups &amp; Disaster Recovery</a:t>
            </a:r>
            <a:r>
              <a:rPr lang="en-IN" sz="3200" dirty="0">
                <a:solidFill>
                  <a:schemeClr val="tx2"/>
                </a:solidFill>
                <a:latin typeface="+mn-lt"/>
              </a:rPr>
              <a:t>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video game&#10;&#10;AI-generated content may be incorrect.">
            <a:extLst>
              <a:ext uri="{FF2B5EF4-FFF2-40B4-BE49-F238E27FC236}">
                <a16:creationId xmlns:a16="http://schemas.microsoft.com/office/drawing/2014/main" id="{638D2E75-2E27-0DB2-AD9B-518ADF70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178" y="2842129"/>
            <a:ext cx="19308724" cy="10413266"/>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9941183"/>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Caching – Redis Cache</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96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523220"/>
          </a:xfrm>
          <a:prstGeom prst="rect">
            <a:avLst/>
          </a:prstGeom>
          <a:noFill/>
        </p:spPr>
        <p:txBody>
          <a:bodyPr wrap="square">
            <a:spAutoFit/>
          </a:bodyPr>
          <a:lstStyle/>
          <a:p>
            <a:r>
              <a:rPr lang="en-US" sz="2800" dirty="0">
                <a:solidFill>
                  <a:schemeClr val="tx2"/>
                </a:solidFill>
                <a:latin typeface="Equip"/>
              </a:rPr>
              <a:t>Deployment Diagram</a:t>
            </a:r>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08</a:t>
            </a:r>
            <a:endParaRPr lang="en-IN" sz="3200" b="1" kern="0" dirty="0">
              <a:solidFill>
                <a:srgbClr val="060320"/>
              </a:solidFill>
              <a:latin typeface="Equip Extended Bold"/>
              <a:cs typeface="Calibri" panose="020F0502020204030204" pitchFamily="34" charset="0"/>
            </a:endParaRPr>
          </a:p>
        </p:txBody>
      </p:sp>
      <p:sp>
        <p:nvSpPr>
          <p:cNvPr id="28" name="Text Placeholder 8">
            <a:extLst>
              <a:ext uri="{FF2B5EF4-FFF2-40B4-BE49-F238E27FC236}">
                <a16:creationId xmlns:a16="http://schemas.microsoft.com/office/drawing/2014/main" id="{72174C0B-D85D-39A9-5D0D-E3105BD3A788}"/>
              </a:ext>
            </a:extLst>
          </p:cNvPr>
          <p:cNvSpPr txBox="1">
            <a:spLocks/>
          </p:cNvSpPr>
          <p:nvPr/>
        </p:nvSpPr>
        <p:spPr>
          <a:xfrm>
            <a:off x="12246205" y="10923379"/>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Assumptions</a:t>
            </a:r>
            <a:endParaRPr lang="en-IN" sz="2800" dirty="0">
              <a:solidFill>
                <a:schemeClr val="tx2"/>
              </a:solidFill>
              <a:latin typeface="Equip"/>
            </a:endParaRPr>
          </a:p>
        </p:txBody>
      </p:sp>
      <p:cxnSp>
        <p:nvCxnSpPr>
          <p:cNvPr id="29" name="Straight Connector 28">
            <a:extLst>
              <a:ext uri="{FF2B5EF4-FFF2-40B4-BE49-F238E27FC236}">
                <a16:creationId xmlns:a16="http://schemas.microsoft.com/office/drawing/2014/main" id="{3941AA0A-4584-F364-38AD-C183ED619EBD}"/>
              </a:ext>
            </a:extLst>
          </p:cNvPr>
          <p:cNvCxnSpPr>
            <a:cxnSpLocks/>
          </p:cNvCxnSpPr>
          <p:nvPr/>
        </p:nvCxnSpPr>
        <p:spPr>
          <a:xfrm>
            <a:off x="11416768" y="11526704"/>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82B6-A22B-0070-A093-F77F1FE87FFD}"/>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19A04C83-8954-566E-DC64-B17F632B229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Assumptions</a:t>
            </a:r>
          </a:p>
        </p:txBody>
      </p:sp>
    </p:spTree>
    <p:extLst>
      <p:ext uri="{BB962C8B-B14F-4D97-AF65-F5344CB8AC3E}">
        <p14:creationId xmlns:p14="http://schemas.microsoft.com/office/powerpoint/2010/main" val="400598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D4E5-3C09-0A30-14EA-4B415200100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557F0897-F624-88F4-127A-34DA7DB219A1}"/>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E4AE0C28-C9F1-201D-F83E-EE8880691F6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Assumptions</a:t>
            </a:r>
            <a:endParaRPr lang="en-US" sz="4800" dirty="0"/>
          </a:p>
        </p:txBody>
      </p:sp>
      <p:cxnSp>
        <p:nvCxnSpPr>
          <p:cNvPr id="6" name="Straight Connector 5">
            <a:extLst>
              <a:ext uri="{FF2B5EF4-FFF2-40B4-BE49-F238E27FC236}">
                <a16:creationId xmlns:a16="http://schemas.microsoft.com/office/drawing/2014/main" id="{B4B9A4D6-BDA6-95D9-147A-D360CC466E3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271129-7F17-C027-56AC-FD821959B043}"/>
              </a:ext>
            </a:extLst>
          </p:cNvPr>
          <p:cNvSpPr txBox="1"/>
          <p:nvPr/>
        </p:nvSpPr>
        <p:spPr>
          <a:xfrm>
            <a:off x="1255145" y="2967005"/>
            <a:ext cx="17692576" cy="6740307"/>
          </a:xfrm>
          <a:prstGeom prst="rect">
            <a:avLst/>
          </a:prstGeom>
          <a:noFill/>
        </p:spPr>
        <p:txBody>
          <a:bodyPr wrap="square">
            <a:spAutoFit/>
          </a:bodyPr>
          <a:lstStyle/>
          <a:p>
            <a:pPr marL="571500" indent="-571500">
              <a:buFont typeface="Arial" panose="020B0604020202020204" pitchFamily="34" charset="0"/>
              <a:buChar char="•"/>
            </a:pPr>
            <a:r>
              <a:rPr lang="en-US" sz="3600" b="1" u="sng" dirty="0">
                <a:latin typeface="+mn-lt"/>
              </a:rPr>
              <a:t>Predefined Product Pricing</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All products will have their </a:t>
            </a:r>
            <a:r>
              <a:rPr lang="en-US" b="1" dirty="0">
                <a:solidFill>
                  <a:schemeClr val="tx2"/>
                </a:solidFill>
                <a:latin typeface="+mn-lt"/>
              </a:rPr>
              <a:t>base prices</a:t>
            </a:r>
            <a:r>
              <a:rPr lang="en-US" dirty="0">
                <a:solidFill>
                  <a:schemeClr val="tx2"/>
                </a:solidFill>
                <a:latin typeface="+mn-lt"/>
              </a:rPr>
              <a:t> stored in the product database.</a:t>
            </a:r>
          </a:p>
          <a:p>
            <a:pPr marL="1485900" lvl="1" indent="-571500">
              <a:buFont typeface="Courier New" panose="02070309020205020404" pitchFamily="49" charset="0"/>
              <a:buChar char="o"/>
            </a:pPr>
            <a:endParaRPr lang="en-US" dirty="0">
              <a:latin typeface="+mn-lt"/>
            </a:endParaRPr>
          </a:p>
          <a:p>
            <a:pPr lvl="1" indent="0"/>
            <a:endParaRPr lang="en-US" dirty="0">
              <a:latin typeface="+mn-lt"/>
            </a:endParaRPr>
          </a:p>
          <a:p>
            <a:pPr marL="571500" indent="-571500">
              <a:buFont typeface="Arial" panose="020B0604020202020204" pitchFamily="34" charset="0"/>
              <a:buChar char="•"/>
            </a:pPr>
            <a:r>
              <a:rPr lang="en-US" sz="3600" b="1" u="sng" dirty="0">
                <a:latin typeface="+mn-lt"/>
              </a:rPr>
              <a:t>Dynamic Discount Calculation</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When a user </a:t>
            </a:r>
            <a:r>
              <a:rPr lang="en-US" b="1" dirty="0">
                <a:solidFill>
                  <a:schemeClr val="tx2"/>
                </a:solidFill>
                <a:latin typeface="+mn-lt"/>
              </a:rPr>
              <a:t>searches for a product</a:t>
            </a:r>
            <a:r>
              <a:rPr lang="en-US" dirty="0">
                <a:solidFill>
                  <a:schemeClr val="tx2"/>
                </a:solidFill>
                <a:latin typeface="+mn-lt"/>
              </a:rPr>
              <a:t> or visits a promotional section, the </a:t>
            </a:r>
            <a:r>
              <a:rPr lang="en-US" b="1" dirty="0">
                <a:solidFill>
                  <a:schemeClr val="tx2"/>
                </a:solidFill>
                <a:latin typeface="+mn-lt"/>
              </a:rPr>
              <a:t>Rule Engine</a:t>
            </a:r>
            <a:r>
              <a:rPr lang="en-US" dirty="0">
                <a:solidFill>
                  <a:schemeClr val="tx2"/>
                </a:solidFill>
                <a:latin typeface="+mn-lt"/>
              </a:rPr>
              <a:t> will dynamically determine the applicable discount.</a:t>
            </a:r>
          </a:p>
          <a:p>
            <a:pPr lvl="1" indent="0"/>
            <a:endParaRPr lang="en-US" dirty="0">
              <a:latin typeface="+mn-lt"/>
            </a:endParaRPr>
          </a:p>
          <a:p>
            <a:endParaRPr lang="en-US" dirty="0">
              <a:latin typeface="+mn-lt"/>
            </a:endParaRPr>
          </a:p>
          <a:p>
            <a:pPr marL="571500" indent="-571500">
              <a:buFont typeface="Arial" panose="020B0604020202020204" pitchFamily="34" charset="0"/>
              <a:buChar char="•"/>
            </a:pPr>
            <a:r>
              <a:rPr lang="en-US" sz="3600" dirty="0">
                <a:latin typeface="+mn-lt"/>
              </a:rPr>
              <a:t> </a:t>
            </a:r>
            <a:r>
              <a:rPr lang="en-US" sz="3600" b="1" u="sng" dirty="0">
                <a:latin typeface="+mn-lt"/>
              </a:rPr>
              <a:t>Real-Time Discounted Pricing</a:t>
            </a:r>
          </a:p>
          <a:p>
            <a:pPr marL="1485900" lvl="1" indent="-571500">
              <a:buFont typeface="Courier New" panose="02070309020205020404" pitchFamily="49" charset="0"/>
              <a:buChar char="o"/>
            </a:pPr>
            <a:r>
              <a:rPr lang="en-US" dirty="0">
                <a:solidFill>
                  <a:schemeClr val="tx2"/>
                </a:solidFill>
                <a:latin typeface="+mn-lt"/>
              </a:rPr>
              <a:t>The </a:t>
            </a:r>
            <a:r>
              <a:rPr lang="en-US" b="1" dirty="0">
                <a:solidFill>
                  <a:schemeClr val="tx2"/>
                </a:solidFill>
                <a:latin typeface="+mn-lt"/>
              </a:rPr>
              <a:t>Rule Engine</a:t>
            </a:r>
            <a:r>
              <a:rPr lang="en-US" dirty="0">
                <a:solidFill>
                  <a:schemeClr val="tx2"/>
                </a:solidFill>
                <a:latin typeface="+mn-lt"/>
              </a:rPr>
              <a:t> generates a new field for the </a:t>
            </a:r>
            <a:r>
              <a:rPr lang="en-US" b="1" dirty="0">
                <a:solidFill>
                  <a:schemeClr val="tx2"/>
                </a:solidFill>
                <a:latin typeface="+mn-lt"/>
              </a:rPr>
              <a:t>discounted price</a:t>
            </a:r>
            <a:r>
              <a:rPr lang="en-US" dirty="0">
                <a:solidFill>
                  <a:schemeClr val="tx2"/>
                </a:solidFill>
                <a:latin typeface="+mn-lt"/>
              </a:rPr>
              <a:t>, which will be displayed on the UI in real-time.</a:t>
            </a:r>
          </a:p>
        </p:txBody>
      </p:sp>
    </p:spTree>
    <p:extLst>
      <p:ext uri="{BB962C8B-B14F-4D97-AF65-F5344CB8AC3E}">
        <p14:creationId xmlns:p14="http://schemas.microsoft.com/office/powerpoint/2010/main" val="512922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47782"/>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9510296"/>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1028700" lvl="1" indent="-571500">
              <a:buFont typeface="Wingdings" panose="05000000000000000000" pitchFamily="2" charset="2"/>
              <a:buChar char="q"/>
            </a:pPr>
            <a:r>
              <a:rPr lang="en-IN" dirty="0"/>
              <a:t>Load balancer for failover &amp; redundancy.</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b="1" dirty="0">
                <a:solidFill>
                  <a:schemeClr val="tx2"/>
                </a:solidFill>
                <a:latin typeface="+mn-lt"/>
              </a:rPr>
              <a:t>WAF &amp; Shield</a:t>
            </a:r>
            <a:r>
              <a:rPr lang="en-IN" sz="3600" dirty="0">
                <a:solidFill>
                  <a:schemeClr val="tx2"/>
                </a:solidFill>
                <a:latin typeface="+mn-lt"/>
              </a:rPr>
              <a:t>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6186309"/>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a:t>
            </a:r>
            <a:r>
              <a:rPr lang="en-IN" b="1" dirty="0">
                <a:latin typeface="+mn-lt"/>
              </a:rPr>
              <a:t>CloudWatch, CloudTrail, and X-Ray</a:t>
            </a:r>
            <a:r>
              <a:rPr lang="en-IN" dirty="0">
                <a:latin typeface="+mn-lt"/>
              </a:rPr>
              <a:t> for real-time monitoring.</a:t>
            </a:r>
          </a:p>
          <a:p>
            <a:pPr lvl="1" indent="0"/>
            <a:endParaRPr lang="en-IN" dirty="0">
              <a:latin typeface="+mn-lt"/>
            </a:endParaRPr>
          </a:p>
          <a:p>
            <a:r>
              <a:rPr lang="en-IN" b="1" dirty="0">
                <a:latin typeface="+mn-lt"/>
              </a:rPr>
              <a:t>6.   Data Integrity 📜</a:t>
            </a:r>
            <a:endParaRPr lang="en-IN" dirty="0">
              <a:latin typeface="+mn-lt"/>
            </a:endParaRPr>
          </a:p>
          <a:p>
            <a:pPr marL="1485900" lvl="1" indent="-571500">
              <a:buFont typeface="Wingdings" panose="05000000000000000000" pitchFamily="2" charset="2"/>
              <a:buChar char="q"/>
            </a:pPr>
            <a:r>
              <a:rPr lang="en-IN" dirty="0">
                <a:latin typeface="+mn-lt"/>
              </a:rPr>
              <a:t>ACID-compliant </a:t>
            </a:r>
            <a:r>
              <a:rPr lang="en-IN" b="1" dirty="0">
                <a:latin typeface="+mn-lt"/>
              </a:rPr>
              <a:t>SQL</a:t>
            </a:r>
            <a:r>
              <a:rPr lang="en-IN" dirty="0">
                <a:latin typeface="+mn-lt"/>
              </a:rPr>
              <a:t> database for transactions.</a:t>
            </a:r>
          </a:p>
          <a:p>
            <a:pPr marL="1485900" lvl="1" indent="-571500">
              <a:buFont typeface="Wingdings" panose="05000000000000000000" pitchFamily="2" charset="2"/>
              <a:buChar char="q"/>
            </a:pPr>
            <a:r>
              <a:rPr lang="en-IN" dirty="0">
                <a:latin typeface="+mn-lt"/>
              </a:rPr>
              <a:t>Event-driven architecture for </a:t>
            </a:r>
            <a:r>
              <a:rPr lang="en-IN" b="1" dirty="0">
                <a:latin typeface="+mn-lt"/>
              </a:rPr>
              <a:t>data consistency</a:t>
            </a:r>
            <a:r>
              <a:rPr lang="en-IN" dirty="0">
                <a:latin typeface="+mn-lt"/>
              </a:rPr>
              <a:t>.</a:t>
            </a:r>
          </a:p>
          <a:p>
            <a:endParaRPr lang="en-IN" dirty="0">
              <a:latin typeface="+mn-lt"/>
            </a:endParaRPr>
          </a:p>
          <a:p>
            <a:r>
              <a:rPr lang="en-IN" b="1" dirty="0">
                <a:latin typeface="+mn-lt"/>
              </a:rPr>
              <a:t>7.   Compatibility 🖥️</a:t>
            </a:r>
            <a:endParaRPr lang="en-IN" dirty="0">
              <a:latin typeface="+mn-lt"/>
            </a:endParaRPr>
          </a:p>
          <a:p>
            <a:pPr marL="1485900" lvl="1" indent="-571500">
              <a:buFont typeface="Wingdings" panose="05000000000000000000" pitchFamily="2" charset="2"/>
              <a:buChar char="q"/>
            </a:pPr>
            <a:r>
              <a:rPr lang="en-IN" dirty="0">
                <a:latin typeface="+mn-lt"/>
              </a:rPr>
              <a:t>Supports </a:t>
            </a:r>
            <a:r>
              <a:rPr lang="en-IN" b="1" dirty="0">
                <a:latin typeface="+mn-lt"/>
              </a:rPr>
              <a:t>major browsers (Chrome, Firefox, Edge, Safari).</a:t>
            </a:r>
            <a:endParaRPr lang="en-IN" dirty="0">
              <a:latin typeface="+mn-lt"/>
            </a:endParaRPr>
          </a:p>
          <a:p>
            <a:pPr marL="1485900" lvl="1" indent="-571500">
              <a:buFont typeface="Wingdings" panose="05000000000000000000" pitchFamily="2" charset="2"/>
              <a:buChar char="q"/>
            </a:pPr>
            <a:r>
              <a:rPr lang="en-IN" dirty="0">
                <a:latin typeface="+mn-lt"/>
              </a:rPr>
              <a:t>Works on </a:t>
            </a:r>
            <a:r>
              <a:rPr lang="en-IN" b="1" dirty="0">
                <a:latin typeface="+mn-lt"/>
              </a:rPr>
              <a:t>desktop, mobile, and tablets.</a:t>
            </a:r>
            <a:endParaRPr lang="en-IN" dirty="0">
              <a:latin typeface="+mn-lt"/>
            </a:endParaRP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6" name="Picture 5" descr="A white sheet of paper with black lines&#10;&#10;AI-generated content may be incorrect.">
            <a:extLst>
              <a:ext uri="{FF2B5EF4-FFF2-40B4-BE49-F238E27FC236}">
                <a16:creationId xmlns:a16="http://schemas.microsoft.com/office/drawing/2014/main" id="{4FF063EB-37A8-1752-7602-5EDFEABF0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28255"/>
            <a:ext cx="20802600" cy="10776546"/>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2237</TotalTime>
  <Words>701</Words>
  <Application>Microsoft Office PowerPoint</Application>
  <PresentationFormat>Custom</PresentationFormat>
  <Paragraphs>153</Paragraphs>
  <Slides>22</Slides>
  <Notes>11</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22</vt:i4>
      </vt:variant>
    </vt:vector>
  </HeadingPairs>
  <TitlesOfParts>
    <vt:vector size="42" baseType="lpstr">
      <vt:lpstr>굴림</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41</cp:revision>
  <dcterms:created xsi:type="dcterms:W3CDTF">2020-06-02T15:44:28Z</dcterms:created>
  <dcterms:modified xsi:type="dcterms:W3CDTF">2025-03-09T13:02:02Z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